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WC Mano Negra Bold" charset="1" panose="02000506000000020004"/>
      <p:regular r:id="rId10"/>
    </p:embeddedFont>
    <p:embeddedFont>
      <p:font typeface="Mansalva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9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8494">
            <a:off x="14388688" y="-1196553"/>
            <a:ext cx="7798625" cy="6073179"/>
          </a:xfrm>
          <a:custGeom>
            <a:avLst/>
            <a:gdLst/>
            <a:ahLst/>
            <a:cxnLst/>
            <a:rect r="r" b="b" t="t" l="l"/>
            <a:pathLst>
              <a:path h="6073179" w="7798625">
                <a:moveTo>
                  <a:pt x="0" y="0"/>
                </a:moveTo>
                <a:lnTo>
                  <a:pt x="7798624" y="0"/>
                </a:lnTo>
                <a:lnTo>
                  <a:pt x="7798624" y="6073179"/>
                </a:lnTo>
                <a:lnTo>
                  <a:pt x="0" y="607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4997" y="-4050464"/>
            <a:ext cx="10144270" cy="12258937"/>
          </a:xfrm>
          <a:custGeom>
            <a:avLst/>
            <a:gdLst/>
            <a:ahLst/>
            <a:cxnLst/>
            <a:rect r="r" b="b" t="t" l="l"/>
            <a:pathLst>
              <a:path h="12258937" w="10144270">
                <a:moveTo>
                  <a:pt x="0" y="0"/>
                </a:moveTo>
                <a:lnTo>
                  <a:pt x="10144270" y="0"/>
                </a:lnTo>
                <a:lnTo>
                  <a:pt x="10144270" y="12258936"/>
                </a:lnTo>
                <a:lnTo>
                  <a:pt x="0" y="1225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470442">
            <a:off x="-1189754" y="259373"/>
            <a:ext cx="6852914" cy="6852914"/>
            <a:chOff x="0" y="0"/>
            <a:chExt cx="19050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4"/>
              <a:stretch>
                <a:fillRect l="0" t="-2154" r="0" b="-215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69199">
            <a:off x="7733194" y="1467422"/>
            <a:ext cx="3874476" cy="683060"/>
            <a:chOff x="0" y="0"/>
            <a:chExt cx="1020438" cy="179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0438" cy="179901"/>
            </a:xfrm>
            <a:custGeom>
              <a:avLst/>
              <a:gdLst/>
              <a:ahLst/>
              <a:cxnLst/>
              <a:rect r="r" b="b" t="t" l="l"/>
              <a:pathLst>
                <a:path h="179901" w="1020438">
                  <a:moveTo>
                    <a:pt x="0" y="0"/>
                  </a:moveTo>
                  <a:lnTo>
                    <a:pt x="1020438" y="0"/>
                  </a:lnTo>
                  <a:lnTo>
                    <a:pt x="1020438" y="179901"/>
                  </a:lnTo>
                  <a:lnTo>
                    <a:pt x="0" y="179901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E6E6E6"/>
                  </a:solidFill>
                  <a:latin typeface="Mansalva"/>
                </a:rPr>
                <a:t>BIOGRAFIA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78039" y="592274"/>
            <a:ext cx="901485" cy="811336"/>
          </a:xfrm>
          <a:custGeom>
            <a:avLst/>
            <a:gdLst/>
            <a:ahLst/>
            <a:cxnLst/>
            <a:rect r="r" b="b" t="t" l="l"/>
            <a:pathLst>
              <a:path h="811336" w="901485">
                <a:moveTo>
                  <a:pt x="0" y="0"/>
                </a:moveTo>
                <a:lnTo>
                  <a:pt x="901485" y="0"/>
                </a:lnTo>
                <a:lnTo>
                  <a:pt x="901485" y="811337"/>
                </a:lnTo>
                <a:lnTo>
                  <a:pt x="0" y="811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41178" y="998270"/>
            <a:ext cx="900758" cy="810682"/>
          </a:xfrm>
          <a:custGeom>
            <a:avLst/>
            <a:gdLst/>
            <a:ahLst/>
            <a:cxnLst/>
            <a:rect r="r" b="b" t="t" l="l"/>
            <a:pathLst>
              <a:path h="810682" w="900758">
                <a:moveTo>
                  <a:pt x="0" y="0"/>
                </a:moveTo>
                <a:lnTo>
                  <a:pt x="900759" y="0"/>
                </a:lnTo>
                <a:lnTo>
                  <a:pt x="900759" y="810682"/>
                </a:lnTo>
                <a:lnTo>
                  <a:pt x="0" y="810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98041">
            <a:off x="14435374" y="8524314"/>
            <a:ext cx="6387065" cy="2547025"/>
          </a:xfrm>
          <a:custGeom>
            <a:avLst/>
            <a:gdLst/>
            <a:ahLst/>
            <a:cxnLst/>
            <a:rect r="r" b="b" t="t" l="l"/>
            <a:pathLst>
              <a:path h="2547025" w="6387065">
                <a:moveTo>
                  <a:pt x="0" y="0"/>
                </a:moveTo>
                <a:lnTo>
                  <a:pt x="6387065" y="0"/>
                </a:lnTo>
                <a:lnTo>
                  <a:pt x="6387065" y="2547026"/>
                </a:lnTo>
                <a:lnTo>
                  <a:pt x="0" y="2547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5361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34900">
            <a:off x="2849782" y="3103484"/>
            <a:ext cx="13979607" cy="2303163"/>
          </a:xfrm>
          <a:custGeom>
            <a:avLst/>
            <a:gdLst/>
            <a:ahLst/>
            <a:cxnLst/>
            <a:rect r="r" b="b" t="t" l="l"/>
            <a:pathLst>
              <a:path h="2303163" w="13979607">
                <a:moveTo>
                  <a:pt x="0" y="0"/>
                </a:moveTo>
                <a:lnTo>
                  <a:pt x="13979608" y="0"/>
                </a:lnTo>
                <a:lnTo>
                  <a:pt x="13979608" y="2303163"/>
                </a:lnTo>
                <a:lnTo>
                  <a:pt x="0" y="23031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492" r="0" b="-2549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97802" y="4061111"/>
            <a:ext cx="13345261" cy="3619902"/>
          </a:xfrm>
          <a:custGeom>
            <a:avLst/>
            <a:gdLst/>
            <a:ahLst/>
            <a:cxnLst/>
            <a:rect r="r" b="b" t="t" l="l"/>
            <a:pathLst>
              <a:path h="3619902" w="13345261">
                <a:moveTo>
                  <a:pt x="0" y="0"/>
                </a:moveTo>
                <a:lnTo>
                  <a:pt x="13345260" y="0"/>
                </a:lnTo>
                <a:lnTo>
                  <a:pt x="13345260" y="3619902"/>
                </a:lnTo>
                <a:lnTo>
                  <a:pt x="0" y="3619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124148">
            <a:off x="-1633878" y="8039398"/>
            <a:ext cx="7216355" cy="4084910"/>
          </a:xfrm>
          <a:custGeom>
            <a:avLst/>
            <a:gdLst/>
            <a:ahLst/>
            <a:cxnLst/>
            <a:rect r="r" b="b" t="t" l="l"/>
            <a:pathLst>
              <a:path h="4084910" w="7216355">
                <a:moveTo>
                  <a:pt x="0" y="0"/>
                </a:moveTo>
                <a:lnTo>
                  <a:pt x="7216354" y="0"/>
                </a:lnTo>
                <a:lnTo>
                  <a:pt x="7216354" y="4084910"/>
                </a:lnTo>
                <a:lnTo>
                  <a:pt x="0" y="40849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37605" b="-10146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366168">
            <a:off x="3558657" y="4442557"/>
            <a:ext cx="12402042" cy="204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48"/>
              </a:lnSpc>
            </a:pPr>
            <a:r>
              <a:rPr lang="en-US" sz="15145" spc="-439">
                <a:solidFill>
                  <a:srgbClr val="2E2E2E"/>
                </a:solidFill>
                <a:latin typeface="WC Mano Negra Bold"/>
              </a:rPr>
              <a:t>SAM ALTMAN</a:t>
            </a:r>
          </a:p>
        </p:txBody>
      </p:sp>
      <p:sp>
        <p:nvSpPr>
          <p:cNvPr name="TextBox 17" id="17"/>
          <p:cNvSpPr txBox="true"/>
          <p:nvPr/>
        </p:nvSpPr>
        <p:spPr>
          <a:xfrm rot="-122342">
            <a:off x="9771722" y="7769961"/>
            <a:ext cx="6633585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399" spc="-118">
                <a:solidFill>
                  <a:srgbClr val="2E2E2E"/>
                </a:solidFill>
                <a:latin typeface="Mansalva"/>
              </a:rPr>
              <a:t>ChatGPT e DALL-E: quem é o empreendedor que quer transformar o mundo da inteligência artificial?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0965" y="4373069"/>
            <a:ext cx="8793950" cy="5913931"/>
          </a:xfrm>
          <a:custGeom>
            <a:avLst/>
            <a:gdLst/>
            <a:ahLst/>
            <a:cxnLst/>
            <a:rect r="r" b="b" t="t" l="l"/>
            <a:pathLst>
              <a:path h="5913931" w="8793950">
                <a:moveTo>
                  <a:pt x="0" y="0"/>
                </a:moveTo>
                <a:lnTo>
                  <a:pt x="8793949" y="0"/>
                </a:lnTo>
                <a:lnTo>
                  <a:pt x="8793949" y="5913931"/>
                </a:lnTo>
                <a:lnTo>
                  <a:pt x="0" y="591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8807">
            <a:off x="1721636" y="1416520"/>
            <a:ext cx="5972483" cy="7228421"/>
          </a:xfrm>
          <a:custGeom>
            <a:avLst/>
            <a:gdLst/>
            <a:ahLst/>
            <a:cxnLst/>
            <a:rect r="r" b="b" t="t" l="l"/>
            <a:pathLst>
              <a:path h="7228421" w="5972483">
                <a:moveTo>
                  <a:pt x="0" y="0"/>
                </a:moveTo>
                <a:lnTo>
                  <a:pt x="5972483" y="0"/>
                </a:lnTo>
                <a:lnTo>
                  <a:pt x="5972483" y="7228421"/>
                </a:lnTo>
                <a:lnTo>
                  <a:pt x="0" y="722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28807">
            <a:off x="1902613" y="1898188"/>
            <a:ext cx="5458640" cy="5267113"/>
            <a:chOff x="0" y="0"/>
            <a:chExt cx="7278186" cy="702281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0866" t="0" r="20866" b="0"/>
            <a:stretch>
              <a:fillRect/>
            </a:stretch>
          </p:blipFill>
          <p:spPr>
            <a:xfrm flipH="false" flipV="false">
              <a:off x="0" y="0"/>
              <a:ext cx="7278186" cy="702281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2438287" y="5143500"/>
            <a:ext cx="4941354" cy="4114800"/>
          </a:xfrm>
          <a:custGeom>
            <a:avLst/>
            <a:gdLst/>
            <a:ahLst/>
            <a:cxnLst/>
            <a:rect r="r" b="b" t="t" l="l"/>
            <a:pathLst>
              <a:path h="4114800" w="4941354">
                <a:moveTo>
                  <a:pt x="0" y="0"/>
                </a:moveTo>
                <a:lnTo>
                  <a:pt x="4941354" y="0"/>
                </a:lnTo>
                <a:lnTo>
                  <a:pt x="49413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75001">
            <a:off x="4002485" y="505625"/>
            <a:ext cx="862541" cy="2233116"/>
          </a:xfrm>
          <a:custGeom>
            <a:avLst/>
            <a:gdLst/>
            <a:ahLst/>
            <a:cxnLst/>
            <a:rect r="r" b="b" t="t" l="l"/>
            <a:pathLst>
              <a:path h="2233116" w="862541">
                <a:moveTo>
                  <a:pt x="0" y="0"/>
                </a:moveTo>
                <a:lnTo>
                  <a:pt x="862541" y="0"/>
                </a:lnTo>
                <a:lnTo>
                  <a:pt x="862541" y="2233116"/>
                </a:lnTo>
                <a:lnTo>
                  <a:pt x="0" y="2233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90489">
            <a:off x="1519410" y="7120967"/>
            <a:ext cx="6425847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 spc="-261">
                <a:solidFill>
                  <a:srgbClr val="2E2E2E"/>
                </a:solidFill>
                <a:latin typeface="WC Mano Negra Bold"/>
              </a:rPr>
              <a:t>SAM ALTMAN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0685" y="3600430"/>
            <a:ext cx="6768223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3425">
                <a:solidFill>
                  <a:srgbClr val="2E2E2E"/>
                </a:solidFill>
                <a:latin typeface="Mansalva"/>
              </a:rPr>
              <a:t>"Sam Altman é um empresário e tecnólogo americano, conhecido por ser o presidente da OpenAI e ex-CEO da Loopt" - Chat GPT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4962" y="-1392901"/>
            <a:ext cx="5383375" cy="4979622"/>
          </a:xfrm>
          <a:custGeom>
            <a:avLst/>
            <a:gdLst/>
            <a:ahLst/>
            <a:cxnLst/>
            <a:rect r="r" b="b" t="t" l="l"/>
            <a:pathLst>
              <a:path h="4979622" w="5383375">
                <a:moveTo>
                  <a:pt x="0" y="0"/>
                </a:moveTo>
                <a:lnTo>
                  <a:pt x="5383375" y="0"/>
                </a:lnTo>
                <a:lnTo>
                  <a:pt x="5383375" y="4979622"/>
                </a:lnTo>
                <a:lnTo>
                  <a:pt x="0" y="497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83574">
            <a:off x="13665188" y="889981"/>
            <a:ext cx="6240932" cy="2360207"/>
          </a:xfrm>
          <a:custGeom>
            <a:avLst/>
            <a:gdLst/>
            <a:ahLst/>
            <a:cxnLst/>
            <a:rect r="r" b="b" t="t" l="l"/>
            <a:pathLst>
              <a:path h="2360207" w="6240932">
                <a:moveTo>
                  <a:pt x="0" y="0"/>
                </a:moveTo>
                <a:lnTo>
                  <a:pt x="6240933" y="0"/>
                </a:lnTo>
                <a:lnTo>
                  <a:pt x="6240933" y="2360207"/>
                </a:lnTo>
                <a:lnTo>
                  <a:pt x="0" y="236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67835">
            <a:off x="-526250" y="3662913"/>
            <a:ext cx="8685594" cy="8229600"/>
          </a:xfrm>
          <a:custGeom>
            <a:avLst/>
            <a:gdLst/>
            <a:ahLst/>
            <a:cxnLst/>
            <a:rect r="r" b="b" t="t" l="l"/>
            <a:pathLst>
              <a:path h="8229600" w="8685594">
                <a:moveTo>
                  <a:pt x="8685594" y="0"/>
                </a:moveTo>
                <a:lnTo>
                  <a:pt x="0" y="0"/>
                </a:lnTo>
                <a:lnTo>
                  <a:pt x="0" y="8229600"/>
                </a:lnTo>
                <a:lnTo>
                  <a:pt x="8685594" y="8229600"/>
                </a:lnTo>
                <a:lnTo>
                  <a:pt x="868559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3172" y="3630345"/>
            <a:ext cx="1196516" cy="665698"/>
          </a:xfrm>
          <a:custGeom>
            <a:avLst/>
            <a:gdLst/>
            <a:ahLst/>
            <a:cxnLst/>
            <a:rect r="r" b="b" t="t" l="l"/>
            <a:pathLst>
              <a:path h="665698" w="1196516">
                <a:moveTo>
                  <a:pt x="0" y="0"/>
                </a:moveTo>
                <a:lnTo>
                  <a:pt x="1196516" y="0"/>
                </a:lnTo>
                <a:lnTo>
                  <a:pt x="1196516" y="665698"/>
                </a:lnTo>
                <a:lnTo>
                  <a:pt x="0" y="66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69199">
            <a:off x="2507622" y="3725240"/>
            <a:ext cx="3874476" cy="683060"/>
            <a:chOff x="0" y="0"/>
            <a:chExt cx="1020438" cy="1799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0438" cy="179901"/>
            </a:xfrm>
            <a:custGeom>
              <a:avLst/>
              <a:gdLst/>
              <a:ahLst/>
              <a:cxnLst/>
              <a:rect r="r" b="b" t="t" l="l"/>
              <a:pathLst>
                <a:path h="179901" w="1020438">
                  <a:moveTo>
                    <a:pt x="0" y="0"/>
                  </a:moveTo>
                  <a:lnTo>
                    <a:pt x="1020438" y="0"/>
                  </a:lnTo>
                  <a:lnTo>
                    <a:pt x="1020438" y="179901"/>
                  </a:lnTo>
                  <a:lnTo>
                    <a:pt x="0" y="179901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E6E6E6"/>
                  </a:solidFill>
                  <a:latin typeface="Mansalva"/>
                </a:rPr>
                <a:t>INFANCIA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3165" y="6458074"/>
            <a:ext cx="3874476" cy="683060"/>
            <a:chOff x="0" y="0"/>
            <a:chExt cx="1020438" cy="179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0438" cy="179901"/>
            </a:xfrm>
            <a:custGeom>
              <a:avLst/>
              <a:gdLst/>
              <a:ahLst/>
              <a:cxnLst/>
              <a:rect r="r" b="b" t="t" l="l"/>
              <a:pathLst>
                <a:path h="179901" w="1020438">
                  <a:moveTo>
                    <a:pt x="0" y="0"/>
                  </a:moveTo>
                  <a:lnTo>
                    <a:pt x="1020438" y="0"/>
                  </a:lnTo>
                  <a:lnTo>
                    <a:pt x="1020438" y="179901"/>
                  </a:lnTo>
                  <a:lnTo>
                    <a:pt x="0" y="179901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E6E6E6"/>
                  </a:solidFill>
                  <a:latin typeface="Mansalva"/>
                </a:rPr>
                <a:t>EDUCAÇÃO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37108" y="9491508"/>
            <a:ext cx="7315200" cy="2739875"/>
          </a:xfrm>
          <a:custGeom>
            <a:avLst/>
            <a:gdLst/>
            <a:ahLst/>
            <a:cxnLst/>
            <a:rect r="r" b="b" t="t" l="l"/>
            <a:pathLst>
              <a:path h="2739875" w="7315200">
                <a:moveTo>
                  <a:pt x="0" y="0"/>
                </a:moveTo>
                <a:lnTo>
                  <a:pt x="7315200" y="0"/>
                </a:lnTo>
                <a:lnTo>
                  <a:pt x="7315200" y="2739875"/>
                </a:lnTo>
                <a:lnTo>
                  <a:pt x="0" y="2739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43172" y="6466755"/>
            <a:ext cx="1196516" cy="665698"/>
          </a:xfrm>
          <a:custGeom>
            <a:avLst/>
            <a:gdLst/>
            <a:ahLst/>
            <a:cxnLst/>
            <a:rect r="r" b="b" t="t" l="l"/>
            <a:pathLst>
              <a:path h="665698" w="1196516">
                <a:moveTo>
                  <a:pt x="0" y="0"/>
                </a:moveTo>
                <a:lnTo>
                  <a:pt x="1196516" y="0"/>
                </a:lnTo>
                <a:lnTo>
                  <a:pt x="1196516" y="665698"/>
                </a:lnTo>
                <a:lnTo>
                  <a:pt x="0" y="665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7008" y="1181100"/>
            <a:ext cx="8115300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 spc="-261">
                <a:solidFill>
                  <a:srgbClr val="2E2E2E"/>
                </a:solidFill>
                <a:latin typeface="WC Mano Negra Bold"/>
              </a:rPr>
              <a:t>HISTÓRICO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2758" y="3206274"/>
            <a:ext cx="6833910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2E2E2E"/>
                </a:solidFill>
                <a:latin typeface="Mansalva"/>
              </a:rPr>
              <a:t>Samuel H. Altman aprendeu a programar e desmontar um dos primeiros computadores da Apple, o Macintosh, quando tinha 8 anos, segundo entrevista ao The New Yorker.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26479" y="6228422"/>
            <a:ext cx="698646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2E2E2E"/>
                </a:solidFill>
                <a:latin typeface="Mansalva"/>
              </a:rPr>
              <a:t>Ingressou na Universidade Stanford (na Califórnia, EUA) para estudar ciência da computação, mas não concluiu o curso.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470442">
            <a:off x="575000" y="1601087"/>
            <a:ext cx="6852914" cy="6852914"/>
            <a:chOff x="0" y="0"/>
            <a:chExt cx="190500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2"/>
              <a:stretch>
                <a:fillRect l="-25329" t="0" r="-2532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78327" y="7723290"/>
            <a:ext cx="1091098" cy="1362850"/>
          </a:xfrm>
          <a:custGeom>
            <a:avLst/>
            <a:gdLst/>
            <a:ahLst/>
            <a:cxnLst/>
            <a:rect r="r" b="b" t="t" l="l"/>
            <a:pathLst>
              <a:path h="1362850" w="1091098">
                <a:moveTo>
                  <a:pt x="0" y="0"/>
                </a:moveTo>
                <a:lnTo>
                  <a:pt x="1091097" y="0"/>
                </a:lnTo>
                <a:lnTo>
                  <a:pt x="1091097" y="1362850"/>
                </a:lnTo>
                <a:lnTo>
                  <a:pt x="0" y="136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8327" y="1028700"/>
            <a:ext cx="1023131" cy="1336488"/>
          </a:xfrm>
          <a:custGeom>
            <a:avLst/>
            <a:gdLst/>
            <a:ahLst/>
            <a:cxnLst/>
            <a:rect r="r" b="b" t="t" l="l"/>
            <a:pathLst>
              <a:path h="1336488" w="1023131">
                <a:moveTo>
                  <a:pt x="0" y="0"/>
                </a:moveTo>
                <a:lnTo>
                  <a:pt x="1023130" y="0"/>
                </a:lnTo>
                <a:lnTo>
                  <a:pt x="1023130" y="1336488"/>
                </a:lnTo>
                <a:lnTo>
                  <a:pt x="0" y="1336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49637" y="701129"/>
            <a:ext cx="6833910" cy="6525204"/>
            <a:chOff x="0" y="0"/>
            <a:chExt cx="9111880" cy="87002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91118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E2E2E"/>
                  </a:solidFill>
                  <a:latin typeface="WC Mano Negra Bold Bold"/>
                </a:rPr>
                <a:t>PRIMEIRA IDEIA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5844"/>
              <a:ext cx="9111880" cy="7914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Loopt , um aplicativo para compartilhar a localização com outras pessoas.</a:t>
              </a:r>
            </a:p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O Loopt não teve muita importância, mas serviu de trampolim para lançar sua carreira de empresário e abriu as portas para o mundo dos grandes investimentos em tecnologia.</a:t>
              </a:r>
            </a:p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Uma das empresas que apoiou a Loopt em seus primórdios foi a Y Combinator (YC) , uma das mais prestigiadas e bem-sucedidas aceleradoras de startups, que investiu em inovações como AirBNB e Dropbox.</a:t>
              </a:r>
            </a:p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Altman vendeu seu primeiro projeto por mais de US$ 40 milhões, o que lhe permitiu expandir suas áreas de interesse e investir em várias das ideias sob o guarda-chuva YC, que chegou a presidir entre 2014 e 2019.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49637" y="7541073"/>
            <a:ext cx="6833910" cy="2438979"/>
            <a:chOff x="0" y="0"/>
            <a:chExt cx="9111880" cy="32519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91118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E2E2E"/>
                  </a:solidFill>
                  <a:latin typeface="WC Mano Negra Bold Bold"/>
                </a:rPr>
                <a:t>A GRANDE IDEIA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85844"/>
              <a:ext cx="9111880" cy="2466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77" indent="-248289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Foi neste período que, juntamente com Elon Musk, criou a OpenAI , uma empresa que lhe permitiu mergulhar num mundo que despertava nele, ao mesmo tempo, fascinação e temor: o da inteligência artificial.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9758">
            <a:off x="1442850" y="5845458"/>
            <a:ext cx="5320560" cy="299886"/>
          </a:xfrm>
          <a:custGeom>
            <a:avLst/>
            <a:gdLst/>
            <a:ahLst/>
            <a:cxnLst/>
            <a:rect r="r" b="b" t="t" l="l"/>
            <a:pathLst>
              <a:path h="299886" w="5320560">
                <a:moveTo>
                  <a:pt x="0" y="0"/>
                </a:moveTo>
                <a:lnTo>
                  <a:pt x="5320560" y="0"/>
                </a:lnTo>
                <a:lnTo>
                  <a:pt x="5320560" y="299887"/>
                </a:lnTo>
                <a:lnTo>
                  <a:pt x="0" y="29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1838" y="-1577520"/>
            <a:ext cx="8595365" cy="10727445"/>
          </a:xfrm>
          <a:custGeom>
            <a:avLst/>
            <a:gdLst/>
            <a:ahLst/>
            <a:cxnLst/>
            <a:rect r="r" b="b" t="t" l="l"/>
            <a:pathLst>
              <a:path h="10727445" w="8595365">
                <a:moveTo>
                  <a:pt x="0" y="0"/>
                </a:moveTo>
                <a:lnTo>
                  <a:pt x="8595365" y="0"/>
                </a:lnTo>
                <a:lnTo>
                  <a:pt x="8595365" y="10727445"/>
                </a:lnTo>
                <a:lnTo>
                  <a:pt x="0" y="1072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3322" y="-1577520"/>
            <a:ext cx="6185211" cy="2339134"/>
          </a:xfrm>
          <a:custGeom>
            <a:avLst/>
            <a:gdLst/>
            <a:ahLst/>
            <a:cxnLst/>
            <a:rect r="r" b="b" t="t" l="l"/>
            <a:pathLst>
              <a:path h="2339134" w="6185211">
                <a:moveTo>
                  <a:pt x="0" y="0"/>
                </a:moveTo>
                <a:lnTo>
                  <a:pt x="6185211" y="0"/>
                </a:lnTo>
                <a:lnTo>
                  <a:pt x="6185211" y="2339135"/>
                </a:lnTo>
                <a:lnTo>
                  <a:pt x="0" y="233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91557">
            <a:off x="-1464885" y="1891020"/>
            <a:ext cx="8881076" cy="10281998"/>
          </a:xfrm>
          <a:custGeom>
            <a:avLst/>
            <a:gdLst/>
            <a:ahLst/>
            <a:cxnLst/>
            <a:rect r="r" b="b" t="t" l="l"/>
            <a:pathLst>
              <a:path h="10281998" w="8881076">
                <a:moveTo>
                  <a:pt x="0" y="0"/>
                </a:moveTo>
                <a:lnTo>
                  <a:pt x="8881075" y="0"/>
                </a:lnTo>
                <a:lnTo>
                  <a:pt x="8881075" y="10281998"/>
                </a:lnTo>
                <a:lnTo>
                  <a:pt x="0" y="10281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470442">
            <a:off x="117475" y="1564979"/>
            <a:ext cx="6852914" cy="6852914"/>
            <a:chOff x="0" y="0"/>
            <a:chExt cx="19050000" cy="190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8"/>
              <a:stretch>
                <a:fillRect l="-33333" t="0" r="-3333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080273" y="7618632"/>
            <a:ext cx="3159231" cy="1421654"/>
          </a:xfrm>
          <a:custGeom>
            <a:avLst/>
            <a:gdLst/>
            <a:ahLst/>
            <a:cxnLst/>
            <a:rect r="r" b="b" t="t" l="l"/>
            <a:pathLst>
              <a:path h="1421654" w="3159231">
                <a:moveTo>
                  <a:pt x="0" y="0"/>
                </a:moveTo>
                <a:lnTo>
                  <a:pt x="3159230" y="0"/>
                </a:lnTo>
                <a:lnTo>
                  <a:pt x="3159230" y="1421654"/>
                </a:lnTo>
                <a:lnTo>
                  <a:pt x="0" y="1421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4254" y="1129577"/>
            <a:ext cx="3531980" cy="958049"/>
          </a:xfrm>
          <a:custGeom>
            <a:avLst/>
            <a:gdLst/>
            <a:ahLst/>
            <a:cxnLst/>
            <a:rect r="r" b="b" t="t" l="l"/>
            <a:pathLst>
              <a:path h="958049" w="3531980">
                <a:moveTo>
                  <a:pt x="0" y="0"/>
                </a:moveTo>
                <a:lnTo>
                  <a:pt x="3531980" y="0"/>
                </a:lnTo>
                <a:lnTo>
                  <a:pt x="3531980" y="958049"/>
                </a:lnTo>
                <a:lnTo>
                  <a:pt x="0" y="958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25704" y="1181100"/>
            <a:ext cx="8115300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 spc="-261">
                <a:solidFill>
                  <a:srgbClr val="2E2E2E"/>
                </a:solidFill>
                <a:latin typeface="WC Mano Negra Bold"/>
              </a:rPr>
              <a:t>OPEN 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19324" y="2634615"/>
            <a:ext cx="6833910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2E2E2E"/>
                </a:solidFill>
                <a:latin typeface="Mansalva"/>
              </a:rPr>
              <a:t>A OpenAI é uma empresa de pesquisa cuja missão, diz em seu site, é garantir que "a inteligência artificial beneficie toda a humanidade " e não a elimine.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19324" y="5756827"/>
            <a:ext cx="6833910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2E2E2E"/>
                </a:solidFill>
                <a:latin typeface="Mansalva"/>
              </a:rPr>
              <a:t>"Ou escravizamos a inteligência artificial ou ela nos escravizará", disse ele.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9324" y="4195363"/>
            <a:ext cx="6833910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2E2E2E"/>
                </a:solidFill>
                <a:latin typeface="Mansalva"/>
              </a:rPr>
              <a:t>Uma ideia em parte impulsionada pelo medo expresso por Altman de que a inteligência artificial pudesse se tornar uma arma letal contra os humanos.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422" y="4687549"/>
            <a:ext cx="14533510" cy="8229600"/>
          </a:xfrm>
          <a:custGeom>
            <a:avLst/>
            <a:gdLst/>
            <a:ahLst/>
            <a:cxnLst/>
            <a:rect r="r" b="b" t="t" l="l"/>
            <a:pathLst>
              <a:path h="8229600" w="14533510">
                <a:moveTo>
                  <a:pt x="0" y="0"/>
                </a:moveTo>
                <a:lnTo>
                  <a:pt x="14533510" y="0"/>
                </a:lnTo>
                <a:lnTo>
                  <a:pt x="14533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34276">
            <a:off x="-2332084" y="-453580"/>
            <a:ext cx="4664168" cy="11660420"/>
          </a:xfrm>
          <a:custGeom>
            <a:avLst/>
            <a:gdLst/>
            <a:ahLst/>
            <a:cxnLst/>
            <a:rect r="r" b="b" t="t" l="l"/>
            <a:pathLst>
              <a:path h="11660420" w="4664168">
                <a:moveTo>
                  <a:pt x="0" y="0"/>
                </a:moveTo>
                <a:lnTo>
                  <a:pt x="4664168" y="0"/>
                </a:lnTo>
                <a:lnTo>
                  <a:pt x="4664168" y="11660421"/>
                </a:lnTo>
                <a:lnTo>
                  <a:pt x="0" y="11660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99337" y="3892218"/>
            <a:ext cx="6367381" cy="7049602"/>
            <a:chOff x="0" y="0"/>
            <a:chExt cx="1677006" cy="18566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7006" cy="1856685"/>
            </a:xfrm>
            <a:custGeom>
              <a:avLst/>
              <a:gdLst/>
              <a:ahLst/>
              <a:cxnLst/>
              <a:rect r="r" b="b" t="t" l="l"/>
              <a:pathLst>
                <a:path h="1856685" w="1677006">
                  <a:moveTo>
                    <a:pt x="0" y="0"/>
                  </a:moveTo>
                  <a:lnTo>
                    <a:pt x="1677006" y="0"/>
                  </a:lnTo>
                  <a:lnTo>
                    <a:pt x="1677006" y="1856685"/>
                  </a:lnTo>
                  <a:lnTo>
                    <a:pt x="0" y="18566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45220" y="859671"/>
            <a:ext cx="7112816" cy="8938037"/>
            <a:chOff x="0" y="0"/>
            <a:chExt cx="1873334" cy="23540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3334" cy="2354051"/>
            </a:xfrm>
            <a:custGeom>
              <a:avLst/>
              <a:gdLst/>
              <a:ahLst/>
              <a:cxnLst/>
              <a:rect r="r" b="b" t="t" l="l"/>
              <a:pathLst>
                <a:path h="2354051" w="1873334">
                  <a:moveTo>
                    <a:pt x="0" y="0"/>
                  </a:moveTo>
                  <a:lnTo>
                    <a:pt x="1873334" y="0"/>
                  </a:lnTo>
                  <a:lnTo>
                    <a:pt x="1873334" y="2354051"/>
                  </a:lnTo>
                  <a:lnTo>
                    <a:pt x="0" y="23540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091490" y="7353591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72113" y="5376631"/>
            <a:ext cx="4621830" cy="4621830"/>
          </a:xfrm>
          <a:custGeom>
            <a:avLst/>
            <a:gdLst/>
            <a:ahLst/>
            <a:cxnLst/>
            <a:rect r="r" b="b" t="t" l="l"/>
            <a:pathLst>
              <a:path h="4621830" w="4621830">
                <a:moveTo>
                  <a:pt x="0" y="0"/>
                </a:moveTo>
                <a:lnTo>
                  <a:pt x="4621830" y="0"/>
                </a:lnTo>
                <a:lnTo>
                  <a:pt x="4621830" y="4621830"/>
                </a:lnTo>
                <a:lnTo>
                  <a:pt x="0" y="4621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32745" y="1735177"/>
            <a:ext cx="4954329" cy="7857718"/>
          </a:xfrm>
          <a:custGeom>
            <a:avLst/>
            <a:gdLst/>
            <a:ahLst/>
            <a:cxnLst/>
            <a:rect r="r" b="b" t="t" l="l"/>
            <a:pathLst>
              <a:path h="7857718" w="4954329">
                <a:moveTo>
                  <a:pt x="0" y="0"/>
                </a:moveTo>
                <a:lnTo>
                  <a:pt x="4954330" y="0"/>
                </a:lnTo>
                <a:lnTo>
                  <a:pt x="4954330" y="7857719"/>
                </a:lnTo>
                <a:lnTo>
                  <a:pt x="0" y="7857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194347">
            <a:off x="1458177" y="891206"/>
            <a:ext cx="7871204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9000" spc="-261">
                <a:solidFill>
                  <a:srgbClr val="2E2E2E"/>
                </a:solidFill>
                <a:latin typeface="WC Mano Negra Bold"/>
              </a:rPr>
              <a:t>PRINCIPAIS PROJETOS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736632" y="4108949"/>
            <a:ext cx="4692792" cy="1047115"/>
            <a:chOff x="0" y="0"/>
            <a:chExt cx="6257056" cy="139615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11225"/>
              <a:ext cx="6257056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2E2E2E"/>
                  </a:solidFill>
                  <a:latin typeface="Mansalva"/>
                </a:rPr>
                <a:t>Uma poltrona em forma de abacate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625705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E2E2E"/>
                  </a:solidFill>
                  <a:latin typeface="WC Mano Negra Bold Bold"/>
                </a:rPr>
                <a:t>DALL-E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63514" y="962025"/>
            <a:ext cx="46927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E2E2E"/>
                </a:solidFill>
                <a:latin typeface="WC Mano Negra Bold Bold"/>
              </a:rPr>
              <a:t>CHAT GPT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DAFdi1IAbho</dc:identifier>
  <dcterms:modified xsi:type="dcterms:W3CDTF">2011-08-01T06:04:30Z</dcterms:modified>
  <cp:revision>1</cp:revision>
  <dc:title>Sam Altman</dc:title>
</cp:coreProperties>
</file>